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1" r:id="rId3"/>
    <p:sldId id="272" r:id="rId4"/>
    <p:sldId id="257" r:id="rId5"/>
    <p:sldId id="258" r:id="rId6"/>
    <p:sldId id="259" r:id="rId7"/>
    <p:sldId id="261" r:id="rId8"/>
    <p:sldId id="262" r:id="rId9"/>
    <p:sldId id="265" r:id="rId10"/>
    <p:sldId id="264" r:id="rId11"/>
    <p:sldId id="267" r:id="rId12"/>
    <p:sldId id="273" r:id="rId13"/>
    <p:sldId id="269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109"/>
    <a:srgbClr val="9A9A28"/>
    <a:srgbClr val="3333CC"/>
    <a:srgbClr val="482D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0977F2-3464-44E1-A531-B9C302687181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98C39A-95F6-4C51-B8CB-591087AAD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Соня любила гулять в старом саду. В саду много густых кустов смородины. Ягоды смородины спелые и сладкие. На высоком дереве поспевает сочная слива. Под сливой красуются астры с яркими лепестками. Хорошо отдохнуть на садовой скамейке около пёстрой клумбы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EED2FA-A89B-4F3A-A5B7-BC6DCE66F4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D84A-7C68-4512-B31F-184303D62518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D515-301D-482E-8312-280113AFE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EDD0-948B-4819-8ABE-A74734793A09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E5E9-8B1F-4ED8-AAE6-D5FE5BF75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4CFF-44F5-4ACE-B84B-7D911BB41F06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511D-21AB-48CE-95AB-91018FC85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BC2C-5E3E-4366-805C-245D76FCE082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3937-1C54-426E-B54C-FAEB5695F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D8CF-76D8-41F3-8E16-C50F775A60C6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C5A6-D246-4908-95AE-093B715E7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8FF3-AD7D-4C2F-A619-40BA340A7470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1CD9E-22D2-48E5-8B85-7B488407B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BAD3-0586-42CA-B793-91F555E4BE02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3FB2-56C2-4BD7-B72C-3E94A29A3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8F14-B41B-4D53-8254-26BDF5F3591A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4018-1A19-4F43-9115-B3D4BE473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A7A1-D604-4CB4-BFA7-A71F525ECBEC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E305-9352-4EE1-B866-08FE77E12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BAE5-F8DA-4D58-BD54-2F9B19705085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C66D-F2BC-42EF-9AEB-9873D68B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EE660-6A7B-49B2-AEC4-230FE4136740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CA79-C572-45FC-90AD-703800B0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BFB9-E246-407C-B55B-65AF1F229011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7925-3E0B-4A33-AFCB-8AC653AB2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48B3-3F09-4BDD-A62D-7D8AEC8B2F0D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E27E-FE71-4676-BC5F-9F16CFE4A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7DD-9237-4AC5-8131-7A1CA0DCE075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A3A4-2C59-4B87-B62E-26577160F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5CE7-B726-4CB8-B0B6-7D6EB7896A5B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A535-7A4E-4BE8-842F-24EFA8F29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9F95-433B-4387-BA11-C2F50BDC258C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4DA6-EE50-4E3C-8CED-251B1F9A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434ED-DF50-4A25-95A0-C72F705B3E12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2BE97-E079-4150-A33A-47150216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4;.%20&#1057;\crickets_morning_summer.mp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4;.%20&#1057;\mariya-parotikova-luchik-solntsa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785938" y="1458913"/>
            <a:ext cx="7767637" cy="1646237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486113"/>
                </a:solidFill>
                <a:latin typeface="Bookman Old Style" pitchFamily="18" charset="0"/>
              </a:rPr>
              <a:t>Звук и буква С</a:t>
            </a:r>
            <a:r>
              <a:rPr lang="ru-RU" sz="4800" b="1" smtClean="0">
                <a:solidFill>
                  <a:srgbClr val="486113"/>
                </a:solidFill>
                <a:latin typeface="Arial" charset="0"/>
              </a:rPr>
              <a:t>.</a:t>
            </a:r>
            <a:br>
              <a:rPr lang="ru-RU" sz="4800" b="1" smtClean="0">
                <a:solidFill>
                  <a:srgbClr val="486113"/>
                </a:solidFill>
                <a:latin typeface="Arial" charset="0"/>
              </a:rPr>
            </a:br>
            <a:r>
              <a:rPr lang="ru-RU" sz="4800" b="1" smtClean="0">
                <a:solidFill>
                  <a:srgbClr val="486113"/>
                </a:solidFill>
                <a:latin typeface="Arial" charset="0"/>
              </a:rPr>
              <a:t>Сад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6038" y="5041900"/>
            <a:ext cx="5668962" cy="109696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3F7819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учитель-логопед: Лукина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38" y="258763"/>
            <a:ext cx="8596312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Составьте предложение из данных слов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3735388"/>
            <a:ext cx="2638425" cy="731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550" y="4751388"/>
            <a:ext cx="2638425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садо</a:t>
            </a:r>
            <a:r>
              <a:rPr lang="ru-RU" sz="4000" b="1" i="1">
                <a:solidFill>
                  <a:srgbClr val="FF0000"/>
                </a:solidFill>
                <a:latin typeface="Arial" charset="0"/>
                <a:cs typeface="Arial" charset="0"/>
              </a:rPr>
              <a:t>вник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550" y="2771775"/>
            <a:ext cx="2638425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посадил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5765800"/>
            <a:ext cx="3832225" cy="73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фруктовый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8038" y="1797050"/>
            <a:ext cx="10644187" cy="73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Садов</a:t>
            </a:r>
            <a:r>
              <a:rPr lang="ru-RU" sz="4000" b="1" i="1">
                <a:solidFill>
                  <a:srgbClr val="FF0000"/>
                </a:solidFill>
                <a:latin typeface="Arial" charset="0"/>
                <a:cs typeface="Arial" charset="0"/>
              </a:rPr>
              <a:t>ник</a:t>
            </a:r>
            <a:r>
              <a:rPr lang="ru-RU" sz="4000" b="1" i="1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 посадил фруктовый сад.</a:t>
            </a:r>
          </a:p>
        </p:txBody>
      </p:sp>
      <p:pic>
        <p:nvPicPr>
          <p:cNvPr id="5122" name="Picture 2" descr="https://img3.stockfresh.com/files/c/clairev/m/39/7874233_stock-vector-gardener-planting-tree-theme-imag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711450"/>
            <a:ext cx="43656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25" y="-28575"/>
            <a:ext cx="8597900" cy="1320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Прочитай предложения.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Подбери картинку к предложению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682625" y="1211263"/>
            <a:ext cx="6670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На застеклённой веранде был </a:t>
            </a:r>
          </a:p>
          <a:p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устроен зимний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сад</a:t>
            </a:r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95275" y="5219700"/>
            <a:ext cx="8235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Старый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сад</a:t>
            </a:r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 был покрыт пушистым снегом.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295275" y="2949575"/>
            <a:ext cx="744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Света осенью пошла в детский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сад</a:t>
            </a:r>
            <a:r>
              <a:rPr lang="ru-RU" sz="2800" b="1" i="1">
                <a:solidFill>
                  <a:srgbClr val="333333"/>
                </a:solidFill>
                <a:latin typeface="Bookman Old Style" pitchFamily="18" charset="0"/>
              </a:rPr>
              <a:t>.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8901113" y="841375"/>
            <a:ext cx="3197225" cy="1746250"/>
            <a:chOff x="8901903" y="840636"/>
            <a:chExt cx="3195825" cy="1746622"/>
          </a:xfrm>
        </p:grpSpPr>
        <p:pic>
          <p:nvPicPr>
            <p:cNvPr id="30732" name="Picture 6" descr="https://avatars.mds.yandex.net/get-zen_doc/1572663/pub_5e028a2298930900b256a2c9_5e028c26ecfb8000b101ef6d/scale_12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01903" y="840636"/>
              <a:ext cx="3195825" cy="1746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11664530" y="883508"/>
              <a:ext cx="385594" cy="40966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928100" y="4656138"/>
            <a:ext cx="3143250" cy="2081212"/>
            <a:chOff x="8928608" y="4656522"/>
            <a:chExt cx="3142414" cy="2080329"/>
          </a:xfrm>
        </p:grpSpPr>
        <p:pic>
          <p:nvPicPr>
            <p:cNvPr id="30730" name="Picture 2" descr="http://landas.ru/wp-content/uploads/2020/08/%D0%9E%D1%80%D0%B0%D0%BD%D0%B6%D0%B5%D1%80%D0%B5%D0%B8-%D0%B8-%D0%B7%D0%B8%D0%BC%D0%BD%D0%B8%D0%B5-%D1%81%D0%B0%D0%B4%D1%8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28608" y="4656522"/>
              <a:ext cx="3142414" cy="208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Овал 9"/>
            <p:cNvSpPr/>
            <p:nvPr/>
          </p:nvSpPr>
          <p:spPr>
            <a:xfrm>
              <a:off x="11629814" y="4729516"/>
              <a:ext cx="385660" cy="40940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3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901113" y="2744788"/>
            <a:ext cx="3197225" cy="1754187"/>
            <a:chOff x="8901903" y="2745162"/>
            <a:chExt cx="3195825" cy="1753455"/>
          </a:xfrm>
        </p:grpSpPr>
        <p:pic>
          <p:nvPicPr>
            <p:cNvPr id="30728" name="Picture 4" descr="https://yandex-images.naydex.net/uz4JK7286/058dafoi/PzKC_dPIBNLM89uztitBZ1yBf6k8zUJg4heeHGH44qhCH2AUtaqzN0_NQEaoOxIItkSqPxJP3dWVlnJ1XxA_9us2A-1nLNG2iYL7t-JcVOdd4IscfA1HNCbnG11ADZLcI7vFFAPfZzZLCEXz_rsSqIe2WJ0jqK5nM6HgMs20-rOeM9JMlh2nMFjjygAlvvC2TuX9eQ1v4hE35V5-FbnSyKWekhY0aCF1-QnWsv_Mt89QR5hvUdnvtEOiEJI8JGkgTqDRCSW9VCLeIBuSVL3TlQzV7Hq9D_FT94VfLedZwApELUNmRXpz9ilrxLPezMVPkoXIbrFIHdUyYxFyn4cYM6zD8Sg3fgVRfFG7wwX-IDU_l-5IbE0jI1V2T0-US8O6FB9gJEbrodXISNRQr890_9EkugwBqa2G4ODxAq0FCSGtIoFqBc7H0P9hq-DXX-OmH0Xva91f4gL2te7sZhmiydStsRc02HMX2HpFE8wctUwh9LrPYCj-twPhgBL8xCnQPmFiieUfhbGOE6ozxZzg1p9FL3k-reNwFFX8vBWY8HvH_lM31dpzVvvYx2Mf36Stc_S4zFIp7vUA8RLBXeboY15gsJgHv9dhPdOLM4SeA8fNJy54Lb9SQ-W13U_X-ADL9C5BNMR583W4uoSgva6WLoP0CSwzqxwGU6JTEW0WSTM_UJDpV3_00C3jugLHr0DFr3ceG598YIJ0JcwtZUpTubSOsqbm-NE2-3n0Uq4dJ5-T1yl_4zmuxILTQjC-FjkAfAIQ6BUvhWIMciiyZy3Cln-W3xkefWBBFLceHoXpkFpEDCJXRPty9NlYliEeLLU-o8foXhF6f6fSACDRH_f5g24wI7tFX_fx3DPL0tVekPYchT1afD9CIDe3Do30GKAZ1L4j5oToUIR4WyeTjn63DdKFK56hGH00owMD0hwXSdFdM0Pqpj5UQo1z-KM2TCMEnPT9a6xcUaHHlGyd9Cih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01903" y="2745162"/>
              <a:ext cx="3195825" cy="175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Овал 10"/>
            <p:cNvSpPr/>
            <p:nvPr/>
          </p:nvSpPr>
          <p:spPr>
            <a:xfrm>
              <a:off x="11664530" y="2810222"/>
              <a:ext cx="385594" cy="40781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50521 0.3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0724 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09688 -0.4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6" descr="5078f86af28dffd61769f1d652f0c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crickets_morning_summ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" y="6007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00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425" y="2027238"/>
            <a:ext cx="4275138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29496284"/>
          <p:cNvPicPr>
            <a:picLocks noChangeAspect="1" noChangeArrowheads="1" noCro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0490" name="mariya-parotikova-luchik-solnts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9500" y="5888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ookree.org/loader/img.php?dir=e5c2e6aefd771c4189b03744c61a946f&amp;file=3.pn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11893" t="6934" r="11580" b="15698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054100" y="5791200"/>
            <a:ext cx="10710863" cy="10668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3200" b="1" i="1" u="sng">
                <a:solidFill>
                  <a:srgbClr val="B96109"/>
                </a:solidFill>
              </a:rPr>
              <a:t>Сад</a:t>
            </a:r>
            <a:r>
              <a:rPr lang="ru-RU" sz="3200" b="1" i="1">
                <a:solidFill>
                  <a:srgbClr val="B96109"/>
                </a:solidFill>
              </a:rPr>
              <a:t> – это участок земли, засаженный деревьями, </a:t>
            </a:r>
          </a:p>
          <a:p>
            <a:pPr defTabSz="914400"/>
            <a:r>
              <a:rPr lang="ru-RU" sz="3200" b="1" i="1">
                <a:solidFill>
                  <a:srgbClr val="B96109"/>
                </a:solidFill>
              </a:rPr>
              <a:t>кустами, цветами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596313" cy="13208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Bookman Old Style" pitchFamily="18" charset="0"/>
              </a:rPr>
              <a:t>Послушайте текст. Какой звук в нем встречается чаще всего?</a:t>
            </a:r>
          </a:p>
        </p:txBody>
      </p:sp>
      <p:pic>
        <p:nvPicPr>
          <p:cNvPr id="22530" name="Picture 2" descr="https://ds04.infourok.ru/uploads/ex/0752/00129169-625af078/3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49663" y="0"/>
            <a:ext cx="8542337" cy="10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atin typeface="Bookman Old Style" panose="02050604050505020204" pitchFamily="18" charset="0"/>
              </a:rPr>
              <a:t>Звук и буква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12713"/>
            <a:ext cx="8596312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Артикуляционная характеристика звука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578" name="Объект 4"/>
          <p:cNvSpPr>
            <a:spLocks noGrp="1"/>
          </p:cNvSpPr>
          <p:nvPr>
            <p:ph sz="half" idx="1"/>
          </p:nvPr>
        </p:nvSpPr>
        <p:spPr>
          <a:xfrm>
            <a:off x="677863" y="2082800"/>
            <a:ext cx="4848225" cy="38798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Bookman Old Style" pitchFamily="18" charset="0"/>
              </a:rPr>
              <a:t>1.Губы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Bookman Old Style" pitchFamily="18" charset="0"/>
              </a:rPr>
              <a:t>2.Зубы (разомкнуты, сближены, сомкнуты)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Bookman Old Style" pitchFamily="18" charset="0"/>
              </a:rPr>
              <a:t>3.Язык (кончик языка, спинка языка)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Bookman Old Style" pitchFamily="18" charset="0"/>
              </a:rPr>
              <a:t>4.Голосовые связки</a:t>
            </a:r>
          </a:p>
        </p:txBody>
      </p:sp>
      <p:pic>
        <p:nvPicPr>
          <p:cNvPr id="24579" name="Picture 2" descr="https://cf2.ppt-online.org/files2/slide/6/6ZdmFQMx9eqy7kv2sL0VrtgpBHaw1AYoI3ObPuiK8/slide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29300" y="2063750"/>
            <a:ext cx="4006850" cy="3846513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373063" y="1939925"/>
            <a:ext cx="5035550" cy="449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1.Губы в улыбке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2.Зубы сближены 3.Язык (кончик языка за нижними зубами, спинка языка поднята)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4.Голосовые связки не работают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half" idx="4294967295"/>
          </p:nvPr>
        </p:nvSpPr>
        <p:spPr>
          <a:xfrm>
            <a:off x="0" y="1646238"/>
            <a:ext cx="4795838" cy="38814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600" b="1" smtClean="0">
                <a:latin typeface="Bookman Old Style" pitchFamily="18" charset="0"/>
              </a:rPr>
              <a:t>1.Гласный – согласный.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600" b="1" smtClean="0">
                <a:latin typeface="Bookman Old Style" pitchFamily="18" charset="0"/>
              </a:rPr>
              <a:t>Докажи.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600" b="1" smtClean="0">
                <a:latin typeface="Bookman Old Style" pitchFamily="18" charset="0"/>
              </a:rPr>
              <a:t>2.Звонкий – глухой. Докажи.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600" b="1" smtClean="0">
                <a:latin typeface="Bookman Old Style" pitchFamily="18" charset="0"/>
              </a:rPr>
              <a:t>3.Твердый – мягкий. Назови.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600" b="1" smtClean="0">
                <a:latin typeface="Bookman Old Style" pitchFamily="18" charset="0"/>
              </a:rPr>
              <a:t>4.Буква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713"/>
            <a:ext cx="8596313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Фонетическая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характеристика звука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5603" name="Группа 5"/>
          <p:cNvGrpSpPr>
            <a:grpSpLocks/>
          </p:cNvGrpSpPr>
          <p:nvPr/>
        </p:nvGrpSpPr>
        <p:grpSpPr bwMode="auto">
          <a:xfrm>
            <a:off x="4402138" y="1646238"/>
            <a:ext cx="7750175" cy="4475162"/>
            <a:chOff x="611188" y="1147763"/>
            <a:chExt cx="8447087" cy="5737225"/>
          </a:xfrm>
        </p:grpSpPr>
        <p:sp>
          <p:nvSpPr>
            <p:cNvPr id="25605" name="Rectangle 2" descr="Голубая тисненая бумага"/>
            <p:cNvSpPr>
              <a:spLocks noChangeArrowheads="1"/>
            </p:cNvSpPr>
            <p:nvPr/>
          </p:nvSpPr>
          <p:spPr bwMode="auto">
            <a:xfrm>
              <a:off x="2878138" y="1147763"/>
              <a:ext cx="2663825" cy="57626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sz="3200" b="1" i="1">
                  <a:solidFill>
                    <a:srgbClr val="FF0000"/>
                  </a:solidFill>
                  <a:latin typeface="Century" pitchFamily="18" charset="0"/>
                </a:rPr>
                <a:t>ЗВУК</a:t>
              </a:r>
            </a:p>
          </p:txBody>
        </p:sp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611188" y="2276475"/>
              <a:ext cx="1584325" cy="720725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b="1">
                  <a:solidFill>
                    <a:srgbClr val="0000FF"/>
                  </a:solidFill>
                  <a:latin typeface="Century" pitchFamily="18" charset="0"/>
                </a:rPr>
                <a:t>ГЛАСНЫЙ</a:t>
              </a:r>
            </a:p>
          </p:txBody>
        </p:sp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6340475" y="2181225"/>
              <a:ext cx="1800225" cy="790575"/>
            </a:xfrm>
            <a:prstGeom prst="rect">
              <a:avLst/>
            </a:prstGeom>
            <a:solidFill>
              <a:srgbClr val="2B43F5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2B43F5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b="1">
                  <a:solidFill>
                    <a:srgbClr val="FF0000"/>
                  </a:solidFill>
                  <a:latin typeface="Century" pitchFamily="18" charset="0"/>
                </a:rPr>
                <a:t>СОГЛАСНЫЙ</a:t>
              </a:r>
            </a:p>
          </p:txBody>
        </p:sp>
        <p:sp>
          <p:nvSpPr>
            <p:cNvPr id="25608" name="Стрелка вниз 1"/>
            <p:cNvSpPr>
              <a:spLocks noChangeArrowheads="1"/>
            </p:cNvSpPr>
            <p:nvPr/>
          </p:nvSpPr>
          <p:spPr bwMode="auto">
            <a:xfrm rot="3005366">
              <a:off x="2626519" y="1770857"/>
              <a:ext cx="503237" cy="819150"/>
            </a:xfrm>
            <a:prstGeom prst="downArrow">
              <a:avLst>
                <a:gd name="adj1" fmla="val 50000"/>
                <a:gd name="adj2" fmla="val 5009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sp>
          <p:nvSpPr>
            <p:cNvPr id="25609" name="Стрелка вниз 7"/>
            <p:cNvSpPr>
              <a:spLocks noChangeArrowheads="1"/>
            </p:cNvSpPr>
            <p:nvPr/>
          </p:nvSpPr>
          <p:spPr bwMode="auto">
            <a:xfrm rot="-2375221">
              <a:off x="5495925" y="1790700"/>
              <a:ext cx="503238" cy="819150"/>
            </a:xfrm>
            <a:prstGeom prst="downArrow">
              <a:avLst>
                <a:gd name="adj1" fmla="val 50000"/>
                <a:gd name="adj2" fmla="val 5009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sp>
          <p:nvSpPr>
            <p:cNvPr id="25610" name="Rectangle 15"/>
            <p:cNvSpPr>
              <a:spLocks noChangeArrowheads="1"/>
            </p:cNvSpPr>
            <p:nvPr/>
          </p:nvSpPr>
          <p:spPr bwMode="auto">
            <a:xfrm>
              <a:off x="4899025" y="3587750"/>
              <a:ext cx="1441450" cy="720725"/>
            </a:xfrm>
            <a:prstGeom prst="rect">
              <a:avLst/>
            </a:prstGeom>
            <a:solidFill>
              <a:srgbClr val="2B43F5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B43F5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sz="2400">
                  <a:solidFill>
                    <a:schemeClr val="bg1"/>
                  </a:solidFill>
                  <a:latin typeface="Century" pitchFamily="18" charset="0"/>
                </a:rPr>
                <a:t>звонкий</a:t>
              </a:r>
            </a:p>
          </p:txBody>
        </p:sp>
        <p:sp>
          <p:nvSpPr>
            <p:cNvPr id="25611" name="Rectangle 16"/>
            <p:cNvSpPr>
              <a:spLocks noChangeArrowheads="1"/>
            </p:cNvSpPr>
            <p:nvPr/>
          </p:nvSpPr>
          <p:spPr bwMode="auto">
            <a:xfrm>
              <a:off x="7618413" y="3573463"/>
              <a:ext cx="1439862" cy="720725"/>
            </a:xfrm>
            <a:prstGeom prst="rect">
              <a:avLst/>
            </a:prstGeom>
            <a:solidFill>
              <a:srgbClr val="2B43F5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2B43F5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sz="2400">
                  <a:solidFill>
                    <a:schemeClr val="bg1"/>
                  </a:solidFill>
                  <a:latin typeface="Century" pitchFamily="18" charset="0"/>
                </a:rPr>
                <a:t>глухой</a:t>
              </a:r>
            </a:p>
          </p:txBody>
        </p:sp>
        <p:sp>
          <p:nvSpPr>
            <p:cNvPr id="25612" name="Rectangle 3"/>
            <p:cNvSpPr>
              <a:spLocks noChangeArrowheads="1"/>
            </p:cNvSpPr>
            <p:nvPr/>
          </p:nvSpPr>
          <p:spPr bwMode="auto">
            <a:xfrm>
              <a:off x="4826000" y="5402263"/>
              <a:ext cx="1585913" cy="720725"/>
            </a:xfrm>
            <a:prstGeom prst="rect">
              <a:avLst/>
            </a:prstGeom>
            <a:solidFill>
              <a:srgbClr val="2415E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415E9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sz="2400" b="1">
                  <a:solidFill>
                    <a:schemeClr val="bg1"/>
                  </a:solidFill>
                  <a:latin typeface="Century" pitchFamily="18" charset="0"/>
                </a:rPr>
                <a:t>твердый</a:t>
              </a:r>
            </a:p>
          </p:txBody>
        </p:sp>
        <p:sp>
          <p:nvSpPr>
            <p:cNvPr id="25613" name="Rectangle 4"/>
            <p:cNvSpPr>
              <a:spLocks noChangeArrowheads="1"/>
            </p:cNvSpPr>
            <p:nvPr/>
          </p:nvSpPr>
          <p:spPr bwMode="auto">
            <a:xfrm>
              <a:off x="7296150" y="5402263"/>
              <a:ext cx="1762125" cy="720725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1" lang="ru-RU" altLang="ru-RU" sz="2400" b="1">
                  <a:solidFill>
                    <a:schemeClr val="bg1"/>
                  </a:solidFill>
                  <a:latin typeface="Century" pitchFamily="18" charset="0"/>
                </a:rPr>
                <a:t>мягкий</a:t>
              </a:r>
            </a:p>
          </p:txBody>
        </p:sp>
        <p:sp>
          <p:nvSpPr>
            <p:cNvPr id="25614" name="Стрелка вниз 12"/>
            <p:cNvSpPr>
              <a:spLocks noChangeArrowheads="1"/>
            </p:cNvSpPr>
            <p:nvPr/>
          </p:nvSpPr>
          <p:spPr bwMode="auto">
            <a:xfrm rot="-2375221">
              <a:off x="8240713" y="2909888"/>
              <a:ext cx="363537" cy="446087"/>
            </a:xfrm>
            <a:prstGeom prst="downArrow">
              <a:avLst>
                <a:gd name="adj1" fmla="val 50000"/>
                <a:gd name="adj2" fmla="val 5003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sp>
          <p:nvSpPr>
            <p:cNvPr id="25615" name="Стрелка вниз 13"/>
            <p:cNvSpPr>
              <a:spLocks noChangeArrowheads="1"/>
            </p:cNvSpPr>
            <p:nvPr/>
          </p:nvSpPr>
          <p:spPr bwMode="auto">
            <a:xfrm rot="2385787">
              <a:off x="5883275" y="2935288"/>
              <a:ext cx="363538" cy="446087"/>
            </a:xfrm>
            <a:prstGeom prst="downArrow">
              <a:avLst>
                <a:gd name="adj1" fmla="val 50000"/>
                <a:gd name="adj2" fmla="val 5003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sp>
          <p:nvSpPr>
            <p:cNvPr id="25616" name="Стрелка вниз 14"/>
            <p:cNvSpPr>
              <a:spLocks noChangeArrowheads="1"/>
            </p:cNvSpPr>
            <p:nvPr/>
          </p:nvSpPr>
          <p:spPr bwMode="auto">
            <a:xfrm rot="-2375221">
              <a:off x="7437438" y="4468813"/>
              <a:ext cx="363537" cy="793750"/>
            </a:xfrm>
            <a:prstGeom prst="downArrow">
              <a:avLst>
                <a:gd name="adj1" fmla="val 50000"/>
                <a:gd name="adj2" fmla="val 5005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sp>
          <p:nvSpPr>
            <p:cNvPr id="25617" name="Стрелка вниз 15"/>
            <p:cNvSpPr>
              <a:spLocks noChangeArrowheads="1"/>
            </p:cNvSpPr>
            <p:nvPr/>
          </p:nvSpPr>
          <p:spPr bwMode="auto">
            <a:xfrm rot="2385787">
              <a:off x="6408738" y="4460875"/>
              <a:ext cx="363537" cy="774700"/>
            </a:xfrm>
            <a:prstGeom prst="downArrow">
              <a:avLst>
                <a:gd name="adj1" fmla="val 50000"/>
                <a:gd name="adj2" fmla="val 5003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pic>
          <p:nvPicPr>
            <p:cNvPr id="25618" name="Picture 9" descr="http://dreempics.com/img/picture/Apr/18/b730ae189d04e66a3e0fe16f164830d4/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8652">
              <a:off x="5180013" y="4356100"/>
              <a:ext cx="696912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9" descr="http://dreempics.com/img/picture/Apr/18/b730ae189d04e66a3e0fe16f164830d4/9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81072">
              <a:off x="8045450" y="4357688"/>
              <a:ext cx="695325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Крест 2"/>
            <p:cNvSpPr>
              <a:spLocks noChangeArrowheads="1"/>
            </p:cNvSpPr>
            <p:nvPr/>
          </p:nvSpPr>
          <p:spPr bwMode="auto">
            <a:xfrm rot="2535666">
              <a:off x="8094663" y="4446588"/>
              <a:ext cx="657225" cy="635000"/>
            </a:xfrm>
            <a:prstGeom prst="plus">
              <a:avLst>
                <a:gd name="adj" fmla="val 47019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ru-RU" altLang="ru-RU" sz="2400">
                <a:latin typeface="Century" pitchFamily="18" charset="0"/>
                <a:ea typeface="ＭＳ ゴシック" pitchFamily="49" charset="-128"/>
              </a:endParaRPr>
            </a:p>
          </p:txBody>
        </p:sp>
        <p:pic>
          <p:nvPicPr>
            <p:cNvPr id="25621" name="Picture 13" descr="https://ramki-photoshop.ru/eda/eda59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4963" y="6170613"/>
              <a:ext cx="665162" cy="66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15" descr="https://aquatech-spb.ru/wp-content/uploads/vata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00963" y="5907088"/>
              <a:ext cx="1154112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230188" y="1570038"/>
            <a:ext cx="5834062" cy="5110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1.Согласный, воздушная струя встречает преграду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2.Глухой, голосовые связки не работают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3.Парный по твердости – мягкости, есть звук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]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 есть звук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с′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4. На письме обозначается буквой «эс»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93850" y="19050"/>
            <a:ext cx="85963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Составить словосочетания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29200" y="831850"/>
            <a:ext cx="2636838" cy="73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0013" y="1773238"/>
            <a:ext cx="2638425" cy="731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сад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75225" y="3460750"/>
            <a:ext cx="2938463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сад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овая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84750" y="2657475"/>
            <a:ext cx="3057525" cy="73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сад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овник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6038" y="4383088"/>
            <a:ext cx="2636837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сад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75800" y="5373688"/>
            <a:ext cx="2493963" cy="635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Bookman Old Style" panose="02050604050505020204" pitchFamily="18" charset="0"/>
              </a:rPr>
              <a:t>старый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9150" y="6235700"/>
            <a:ext cx="4427538" cy="635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man Old Style" panose="02050604050505020204" pitchFamily="18" charset="0"/>
              </a:rPr>
              <a:t>старательный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70675" y="5400675"/>
            <a:ext cx="2743200" cy="635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Bookman Old Style" panose="02050604050505020204" pitchFamily="18" charset="0"/>
              </a:rPr>
              <a:t>скамейка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0463" y="5408613"/>
            <a:ext cx="2743200" cy="63658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Bookman Old Style" panose="02050604050505020204" pitchFamily="18" charset="0"/>
              </a:rPr>
              <a:t>рассаду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2088" y="5373688"/>
            <a:ext cx="3346450" cy="635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Bookman Old Style" panose="02050604050505020204" pitchFamily="18" charset="0"/>
              </a:rPr>
              <a:t>красивый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1016 -0.5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89 -0.00162 L 0.10989 -0.07407 C 0.10989 -0.10671 0.17604 -0.14652 0.22981 -0.14652 L 0.34987 -0.1465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1125 -0.2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35 0.00185 L -0.59844 -0.65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416 L -0.0875 0.00416 C -0.16393 0.00416 -0.2582 -0.1375 -0.2582 -0.25255 L -0.2582 -0.5090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115888"/>
            <a:ext cx="85963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Посчитайте по таблице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1888" y="1096963"/>
          <a:ext cx="8201025" cy="449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315">
                  <a:extLst>
                    <a:ext uri="{9D8B030D-6E8A-4147-A177-3AD203B41FA5}"/>
                  </a:extLst>
                </a:gridCol>
                <a:gridCol w="2099733">
                  <a:extLst>
                    <a:ext uri="{9D8B030D-6E8A-4147-A177-3AD203B41FA5}"/>
                  </a:extLst>
                </a:gridCol>
                <a:gridCol w="2733524">
                  <a:extLst>
                    <a:ext uri="{9D8B030D-6E8A-4147-A177-3AD203B41FA5}"/>
                  </a:extLst>
                </a:gridCol>
              </a:tblGrid>
              <a:tr h="112445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Один </a:t>
                      </a:r>
                      <a:endParaRPr lang="ru-RU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Два </a:t>
                      </a:r>
                      <a:endParaRPr lang="ru-RU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Много </a:t>
                      </a:r>
                      <a:endParaRPr lang="ru-RU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24454"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Bookman Old Style" panose="02050604050505020204" pitchFamily="18" charset="0"/>
                        </a:rPr>
                        <a:t>сад</a:t>
                      </a:r>
                      <a:endParaRPr lang="ru-RU" sz="4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24454"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Bookman Old Style" panose="02050604050505020204" pitchFamily="18" charset="0"/>
                        </a:rPr>
                        <a:t>садик</a:t>
                      </a:r>
                      <a:endParaRPr lang="ru-RU" sz="4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24454">
                <a:tc>
                  <a:txBody>
                    <a:bodyPr/>
                    <a:lstStyle/>
                    <a:p>
                      <a:r>
                        <a:rPr lang="ru-RU" sz="4000" b="1" i="1" dirty="0" smtClean="0">
                          <a:latin typeface="Bookman Old Style" panose="02050604050505020204" pitchFamily="18" charset="0"/>
                        </a:rPr>
                        <a:t>садовник</a:t>
                      </a:r>
                      <a:endParaRPr lang="ru-RU" sz="4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388" y="-44450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Составь словосочетание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674" name="Picture 2" descr="https://ds04.infourok.ru/uploads/ex/0f0d/000edc1c-2941b479/img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8863" y="1149350"/>
            <a:ext cx="20764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s://vospitulya.ru/wp-content/uploads/2017/03/abrikosovyj-sok-rebenku-660x54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0963" y="4195763"/>
            <a:ext cx="22479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s://i.pinimg.com/originals/a5/3a/fa/a53afa35ade613de43b0b7d1e73b2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0300" y="1419225"/>
            <a:ext cx="19986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https://www.ladyandcity.ru/upload/iblock/c16/c16dadfa38113ffb45cf909547c53844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9675" y="4552950"/>
            <a:ext cx="17097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9700" y="833438"/>
            <a:ext cx="3983038" cy="623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Сок из сливы -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25" y="1965325"/>
            <a:ext cx="3846513" cy="79851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man Old Style" panose="02050604050505020204" pitchFamily="18" charset="0"/>
              </a:rPr>
              <a:t>сливовый сок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700" y="3578225"/>
            <a:ext cx="4949825" cy="623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Сок из абрикосов-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700" y="5983288"/>
            <a:ext cx="5048250" cy="7985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man Old Style" panose="02050604050505020204" pitchFamily="18" charset="0"/>
              </a:rPr>
              <a:t>абрикосовый сок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95988" y="766763"/>
            <a:ext cx="5842000" cy="623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Варенье  из смородины -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9675" y="3571875"/>
            <a:ext cx="5842000" cy="623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Варенье  из персиков - 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73788" y="1701800"/>
            <a:ext cx="3846512" cy="107156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man Old Style" panose="02050604050505020204" pitchFamily="18" charset="0"/>
              </a:rPr>
              <a:t>смородиновое варенье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91475" y="4832350"/>
            <a:ext cx="3846513" cy="107156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Bookman Old Style" panose="02050604050505020204" pitchFamily="18" charset="0"/>
              </a:rPr>
              <a:t>персиковое варенье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</TotalTime>
  <Words>236</Words>
  <Application>Microsoft Office PowerPoint</Application>
  <PresentationFormat>Произвольный</PresentationFormat>
  <Paragraphs>75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Trebuchet MS</vt:lpstr>
      <vt:lpstr>Wingdings 3</vt:lpstr>
      <vt:lpstr>Calibri</vt:lpstr>
      <vt:lpstr>Bookman Old Style</vt:lpstr>
      <vt:lpstr>Times New Roman</vt:lpstr>
      <vt:lpstr>Century</vt:lpstr>
      <vt:lpstr>ＭＳ ゴシック</vt:lpstr>
      <vt:lpstr>Аспект</vt:lpstr>
      <vt:lpstr>Аспект</vt:lpstr>
      <vt:lpstr>Аспект</vt:lpstr>
      <vt:lpstr>Аспект</vt:lpstr>
      <vt:lpstr>Звук и буква С. Сад</vt:lpstr>
      <vt:lpstr>Слайд 2</vt:lpstr>
      <vt:lpstr>Слайд 3</vt:lpstr>
      <vt:lpstr>Послушайте текст. Какой звук в нем встречается чаще всего?</vt:lpstr>
      <vt:lpstr>Артикуляционная характеристика звука [С]</vt:lpstr>
      <vt:lpstr>Фонетическая  характеристика звука [С]</vt:lpstr>
      <vt:lpstr>Составить словосочетания</vt:lpstr>
      <vt:lpstr>Посчитайте по таблице</vt:lpstr>
      <vt:lpstr>Составь словосочетание</vt:lpstr>
      <vt:lpstr> Составьте предложение из данных слов</vt:lpstr>
      <vt:lpstr>Прочитай предложения.  Подбери картинку к предложению</vt:lpstr>
      <vt:lpstr>Слайд 12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С</dc:title>
  <dc:creator>PopovaEA</dc:creator>
  <cp:lastModifiedBy>User</cp:lastModifiedBy>
  <cp:revision>46</cp:revision>
  <dcterms:created xsi:type="dcterms:W3CDTF">2021-02-10T06:52:15Z</dcterms:created>
  <dcterms:modified xsi:type="dcterms:W3CDTF">2025-04-14T06:52:39Z</dcterms:modified>
</cp:coreProperties>
</file>